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88"/>
  </p:normalViewPr>
  <p:slideViewPr>
    <p:cSldViewPr snapToGrid="0" snapToObjects="1">
      <p:cViewPr varScale="1">
        <p:scale>
          <a:sx n="90" d="100"/>
          <a:sy n="90" d="100"/>
        </p:scale>
        <p:origin x="23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2/5/21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2/5/21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5E20-5F23-A24A-AA94-989A7EE3EEBA}"/>
              </a:ext>
            </a:extLst>
          </p:cNvPr>
          <p:cNvSpPr>
            <a:spLocks noGrp="1"/>
          </p:cNvSpPr>
          <p:nvPr>
            <p:ph type="ctrTitle"/>
          </p:nvPr>
        </p:nvSpPr>
        <p:spPr/>
        <p:txBody>
          <a:bodyPr/>
          <a:lstStyle/>
          <a:p>
            <a:r>
              <a:rPr lang="en-US" dirty="0"/>
              <a:t>Week 5: CAPSTONE</a:t>
            </a:r>
          </a:p>
        </p:txBody>
      </p:sp>
      <p:sp>
        <p:nvSpPr>
          <p:cNvPr id="3" name="Subtitle 2">
            <a:extLst>
              <a:ext uri="{FF2B5EF4-FFF2-40B4-BE49-F238E27FC236}">
                <a16:creationId xmlns:a16="http://schemas.microsoft.com/office/drawing/2014/main" id="{A5EE1CC1-21A9-8348-AF19-A847078FECCD}"/>
              </a:ext>
            </a:extLst>
          </p:cNvPr>
          <p:cNvSpPr>
            <a:spLocks noGrp="1"/>
          </p:cNvSpPr>
          <p:nvPr>
            <p:ph type="subTitle" idx="1"/>
          </p:nvPr>
        </p:nvSpPr>
        <p:spPr/>
        <p:txBody>
          <a:bodyPr/>
          <a:lstStyle/>
          <a:p>
            <a:r>
              <a:rPr lang="en-US" dirty="0"/>
              <a:t>THE safe and secure location for opening of commercial establishments in Vancouver, Canada</a:t>
            </a:r>
          </a:p>
        </p:txBody>
      </p:sp>
    </p:spTree>
    <p:extLst>
      <p:ext uri="{BB962C8B-B14F-4D97-AF65-F5344CB8AC3E}">
        <p14:creationId xmlns:p14="http://schemas.microsoft.com/office/powerpoint/2010/main" val="83220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3153-41F0-FB44-9D7D-9CFBFC5891FB}"/>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42633DF1-B1F2-7F41-8420-A34E2E0C392E}"/>
              </a:ext>
            </a:extLst>
          </p:cNvPr>
          <p:cNvSpPr>
            <a:spLocks noGrp="1"/>
          </p:cNvSpPr>
          <p:nvPr>
            <p:ph idx="1"/>
          </p:nvPr>
        </p:nvSpPr>
        <p:spPr/>
        <p:txBody>
          <a:bodyPr/>
          <a:lstStyle/>
          <a:p>
            <a:r>
              <a:rPr lang="en-US" dirty="0"/>
              <a:t>FINDING A SAFE PLACE TO opening any business place like Grocery Store in Vancouver City, Canada.</a:t>
            </a:r>
          </a:p>
          <a:p>
            <a:r>
              <a:rPr lang="en-US" dirty="0" err="1"/>
              <a:t>Analysing</a:t>
            </a:r>
            <a:r>
              <a:rPr lang="en-US" dirty="0"/>
              <a:t> crime data for opening a grocery store and short listing a </a:t>
            </a:r>
            <a:r>
              <a:rPr lang="en-US" dirty="0" err="1"/>
              <a:t>neighbourhood</a:t>
            </a:r>
            <a:endParaRPr lang="en-US" dirty="0"/>
          </a:p>
          <a:p>
            <a:r>
              <a:rPr lang="en-US" dirty="0"/>
              <a:t>the 10 most common venues in each neighborhood so that the best neighborhood where grocery store is not amongst the most common venue can be selected.</a:t>
            </a:r>
          </a:p>
          <a:p>
            <a:endParaRPr lang="en-US" dirty="0"/>
          </a:p>
          <a:p>
            <a:endParaRPr lang="en-US" dirty="0"/>
          </a:p>
        </p:txBody>
      </p:sp>
    </p:spTree>
    <p:extLst>
      <p:ext uri="{BB962C8B-B14F-4D97-AF65-F5344CB8AC3E}">
        <p14:creationId xmlns:p14="http://schemas.microsoft.com/office/powerpoint/2010/main" val="328803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1CBB-2B7E-CE4F-8708-7FD3F659C7BD}"/>
              </a:ext>
            </a:extLst>
          </p:cNvPr>
          <p:cNvSpPr>
            <a:spLocks noGrp="1"/>
          </p:cNvSpPr>
          <p:nvPr>
            <p:ph type="title"/>
          </p:nvPr>
        </p:nvSpPr>
        <p:spPr/>
        <p:txBody>
          <a:bodyPr/>
          <a:lstStyle/>
          <a:p>
            <a:r>
              <a:rPr lang="en-US" dirty="0"/>
              <a:t>NEIGHBOURHOODS BASED ON DIFFERENT CRIME TYPES</a:t>
            </a:r>
          </a:p>
        </p:txBody>
      </p:sp>
      <p:pic>
        <p:nvPicPr>
          <p:cNvPr id="5" name="Content Placeholder 4">
            <a:extLst>
              <a:ext uri="{FF2B5EF4-FFF2-40B4-BE49-F238E27FC236}">
                <a16:creationId xmlns:a16="http://schemas.microsoft.com/office/drawing/2014/main" id="{1A6C155C-14CF-0C4E-B9DF-FAB6FA37E470}"/>
              </a:ext>
            </a:extLst>
          </p:cNvPr>
          <p:cNvPicPr>
            <a:picLocks noGrp="1" noChangeAspect="1"/>
          </p:cNvPicPr>
          <p:nvPr>
            <p:ph idx="1"/>
          </p:nvPr>
        </p:nvPicPr>
        <p:blipFill>
          <a:blip r:embed="rId2"/>
          <a:stretch>
            <a:fillRect/>
          </a:stretch>
        </p:blipFill>
        <p:spPr>
          <a:xfrm>
            <a:off x="1450975" y="2214563"/>
            <a:ext cx="9604375" cy="2986087"/>
          </a:xfrm>
        </p:spPr>
      </p:pic>
    </p:spTree>
    <p:extLst>
      <p:ext uri="{BB962C8B-B14F-4D97-AF65-F5344CB8AC3E}">
        <p14:creationId xmlns:p14="http://schemas.microsoft.com/office/powerpoint/2010/main" val="93767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AEC5-4523-3E47-A277-3FBE0E89573A}"/>
              </a:ext>
            </a:extLst>
          </p:cNvPr>
          <p:cNvSpPr>
            <a:spLocks noGrp="1"/>
          </p:cNvSpPr>
          <p:nvPr>
            <p:ph type="title"/>
          </p:nvPr>
        </p:nvSpPr>
        <p:spPr/>
        <p:txBody>
          <a:bodyPr/>
          <a:lstStyle/>
          <a:p>
            <a:r>
              <a:rPr lang="en-US" dirty="0" err="1"/>
              <a:t>Neighbourhoods</a:t>
            </a:r>
            <a:r>
              <a:rPr lang="en-US" dirty="0"/>
              <a:t> with highest and lowest crimes in Vancouver</a:t>
            </a:r>
          </a:p>
        </p:txBody>
      </p:sp>
      <p:pic>
        <p:nvPicPr>
          <p:cNvPr id="5" name="Content Placeholder 4">
            <a:extLst>
              <a:ext uri="{FF2B5EF4-FFF2-40B4-BE49-F238E27FC236}">
                <a16:creationId xmlns:a16="http://schemas.microsoft.com/office/drawing/2014/main" id="{D4601F40-6685-9D43-9B69-8D988B3CDCA2}"/>
              </a:ext>
            </a:extLst>
          </p:cNvPr>
          <p:cNvPicPr>
            <a:picLocks noGrp="1" noChangeAspect="1"/>
          </p:cNvPicPr>
          <p:nvPr>
            <p:ph idx="1"/>
          </p:nvPr>
        </p:nvPicPr>
        <p:blipFill>
          <a:blip r:embed="rId2"/>
          <a:stretch>
            <a:fillRect/>
          </a:stretch>
        </p:blipFill>
        <p:spPr>
          <a:xfrm>
            <a:off x="1451580" y="2016124"/>
            <a:ext cx="4749196" cy="3756025"/>
          </a:xfrm>
        </p:spPr>
      </p:pic>
      <p:pic>
        <p:nvPicPr>
          <p:cNvPr id="7" name="Picture 6">
            <a:extLst>
              <a:ext uri="{FF2B5EF4-FFF2-40B4-BE49-F238E27FC236}">
                <a16:creationId xmlns:a16="http://schemas.microsoft.com/office/drawing/2014/main" id="{D61D9A54-83FE-8D43-8602-B74EAF6FD03E}"/>
              </a:ext>
            </a:extLst>
          </p:cNvPr>
          <p:cNvPicPr>
            <a:picLocks noChangeAspect="1"/>
          </p:cNvPicPr>
          <p:nvPr/>
        </p:nvPicPr>
        <p:blipFill>
          <a:blip r:embed="rId3"/>
          <a:stretch>
            <a:fillRect/>
          </a:stretch>
        </p:blipFill>
        <p:spPr>
          <a:xfrm>
            <a:off x="6489710" y="2016124"/>
            <a:ext cx="4961391" cy="3756025"/>
          </a:xfrm>
          <a:prstGeom prst="rect">
            <a:avLst/>
          </a:prstGeom>
        </p:spPr>
      </p:pic>
    </p:spTree>
    <p:extLst>
      <p:ext uri="{BB962C8B-B14F-4D97-AF65-F5344CB8AC3E}">
        <p14:creationId xmlns:p14="http://schemas.microsoft.com/office/powerpoint/2010/main" val="272228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E14A-0068-F34D-98EC-0991AAB6DC00}"/>
              </a:ext>
            </a:extLst>
          </p:cNvPr>
          <p:cNvSpPr>
            <a:spLocks noGrp="1"/>
          </p:cNvSpPr>
          <p:nvPr>
            <p:ph type="title"/>
          </p:nvPr>
        </p:nvSpPr>
        <p:spPr/>
        <p:txBody>
          <a:bodyPr/>
          <a:lstStyle/>
          <a:p>
            <a:r>
              <a:rPr lang="en-US" dirty="0"/>
              <a:t>Map for crime</a:t>
            </a:r>
          </a:p>
        </p:txBody>
      </p:sp>
      <p:pic>
        <p:nvPicPr>
          <p:cNvPr id="5" name="Content Placeholder 4">
            <a:extLst>
              <a:ext uri="{FF2B5EF4-FFF2-40B4-BE49-F238E27FC236}">
                <a16:creationId xmlns:a16="http://schemas.microsoft.com/office/drawing/2014/main" id="{EEA9CB0F-E14F-7041-9DDD-700CBB6AF3BB}"/>
              </a:ext>
            </a:extLst>
          </p:cNvPr>
          <p:cNvPicPr>
            <a:picLocks noGrp="1" noChangeAspect="1"/>
          </p:cNvPicPr>
          <p:nvPr>
            <p:ph idx="1"/>
          </p:nvPr>
        </p:nvPicPr>
        <p:blipFill>
          <a:blip r:embed="rId2"/>
          <a:stretch>
            <a:fillRect/>
          </a:stretch>
        </p:blipFill>
        <p:spPr>
          <a:xfrm>
            <a:off x="2213811" y="2016125"/>
            <a:ext cx="7459577" cy="3662780"/>
          </a:xfrm>
        </p:spPr>
      </p:pic>
    </p:spTree>
    <p:extLst>
      <p:ext uri="{BB962C8B-B14F-4D97-AF65-F5344CB8AC3E}">
        <p14:creationId xmlns:p14="http://schemas.microsoft.com/office/powerpoint/2010/main" val="81782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E8D8-5580-D347-A0EB-063939B169F6}"/>
              </a:ext>
            </a:extLst>
          </p:cNvPr>
          <p:cNvSpPr>
            <a:spLocks noGrp="1"/>
          </p:cNvSpPr>
          <p:nvPr>
            <p:ph type="title"/>
          </p:nvPr>
        </p:nvSpPr>
        <p:spPr/>
        <p:txBody>
          <a:bodyPr/>
          <a:lstStyle/>
          <a:p>
            <a:r>
              <a:rPr lang="en-US" dirty="0"/>
              <a:t>The venue distribution in the neighborhood</a:t>
            </a:r>
          </a:p>
        </p:txBody>
      </p:sp>
      <p:pic>
        <p:nvPicPr>
          <p:cNvPr id="5" name="Content Placeholder 4">
            <a:extLst>
              <a:ext uri="{FF2B5EF4-FFF2-40B4-BE49-F238E27FC236}">
                <a16:creationId xmlns:a16="http://schemas.microsoft.com/office/drawing/2014/main" id="{D4F5B043-01EA-F94D-BCA9-C4E9E2306500}"/>
              </a:ext>
            </a:extLst>
          </p:cNvPr>
          <p:cNvPicPr>
            <a:picLocks noGrp="1" noChangeAspect="1"/>
          </p:cNvPicPr>
          <p:nvPr>
            <p:ph idx="1"/>
          </p:nvPr>
        </p:nvPicPr>
        <p:blipFill>
          <a:blip r:embed="rId2"/>
          <a:stretch>
            <a:fillRect/>
          </a:stretch>
        </p:blipFill>
        <p:spPr>
          <a:xfrm>
            <a:off x="1450975" y="2219799"/>
            <a:ext cx="9604375" cy="3042290"/>
          </a:xfrm>
        </p:spPr>
      </p:pic>
    </p:spTree>
    <p:extLst>
      <p:ext uri="{BB962C8B-B14F-4D97-AF65-F5344CB8AC3E}">
        <p14:creationId xmlns:p14="http://schemas.microsoft.com/office/powerpoint/2010/main" val="3532015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DFCA-5F26-6E4E-825A-0DF7B42879C5}"/>
              </a:ext>
            </a:extLst>
          </p:cNvPr>
          <p:cNvSpPr>
            <a:spLocks noGrp="1"/>
          </p:cNvSpPr>
          <p:nvPr>
            <p:ph type="title"/>
          </p:nvPr>
        </p:nvSpPr>
        <p:spPr/>
        <p:txBody>
          <a:bodyPr/>
          <a:lstStyle/>
          <a:p>
            <a:r>
              <a:rPr lang="en-US" dirty="0"/>
              <a:t>The best location</a:t>
            </a:r>
          </a:p>
        </p:txBody>
      </p:sp>
      <p:pic>
        <p:nvPicPr>
          <p:cNvPr id="5" name="Content Placeholder 4">
            <a:extLst>
              <a:ext uri="{FF2B5EF4-FFF2-40B4-BE49-F238E27FC236}">
                <a16:creationId xmlns:a16="http://schemas.microsoft.com/office/drawing/2014/main" id="{94135FAE-431B-B542-B716-67C0B8574F92}"/>
              </a:ext>
            </a:extLst>
          </p:cNvPr>
          <p:cNvPicPr>
            <a:picLocks noGrp="1" noChangeAspect="1"/>
          </p:cNvPicPr>
          <p:nvPr>
            <p:ph idx="1"/>
          </p:nvPr>
        </p:nvPicPr>
        <p:blipFill>
          <a:blip r:embed="rId2"/>
          <a:stretch>
            <a:fillRect/>
          </a:stretch>
        </p:blipFill>
        <p:spPr>
          <a:xfrm>
            <a:off x="1828800" y="2016125"/>
            <a:ext cx="8470231" cy="4037356"/>
          </a:xfrm>
        </p:spPr>
      </p:pic>
    </p:spTree>
    <p:extLst>
      <p:ext uri="{BB962C8B-B14F-4D97-AF65-F5344CB8AC3E}">
        <p14:creationId xmlns:p14="http://schemas.microsoft.com/office/powerpoint/2010/main" val="339650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4318-8250-1A47-8F36-0A6F83073F7D}"/>
              </a:ext>
            </a:extLst>
          </p:cNvPr>
          <p:cNvSpPr>
            <a:spLocks noGrp="1"/>
          </p:cNvSpPr>
          <p:nvPr>
            <p:ph type="title"/>
          </p:nvPr>
        </p:nvSpPr>
        <p:spPr/>
        <p:txBody>
          <a:bodyPr/>
          <a:lstStyle/>
          <a:p>
            <a:r>
              <a:rPr lang="en-US" dirty="0"/>
              <a:t>Results and Discussion</a:t>
            </a:r>
          </a:p>
        </p:txBody>
      </p:sp>
      <p:sp>
        <p:nvSpPr>
          <p:cNvPr id="3" name="Content Placeholder 2">
            <a:extLst>
              <a:ext uri="{FF2B5EF4-FFF2-40B4-BE49-F238E27FC236}">
                <a16:creationId xmlns:a16="http://schemas.microsoft.com/office/drawing/2014/main" id="{6FBC40B2-D345-A445-BEEC-D2C4F805AA59}"/>
              </a:ext>
            </a:extLst>
          </p:cNvPr>
          <p:cNvSpPr>
            <a:spLocks noGrp="1"/>
          </p:cNvSpPr>
          <p:nvPr>
            <p:ph idx="1"/>
          </p:nvPr>
        </p:nvSpPr>
        <p:spPr/>
        <p:txBody>
          <a:bodyPr/>
          <a:lstStyle/>
          <a:p>
            <a:pPr>
              <a:buFont typeface="Wingdings" pitchFamily="2" charset="2"/>
              <a:buChar char="Ø"/>
            </a:pPr>
            <a:r>
              <a:rPr lang="en-US"/>
              <a:t>helping </a:t>
            </a:r>
            <a:r>
              <a:rPr lang="en-US" dirty="0"/>
              <a:t>stakeholders identify one of the safest borough in Vancouver, and an appropriate neighborhood within the borough to set up a commercial establishment especially a Grocery store</a:t>
            </a:r>
          </a:p>
          <a:p>
            <a:pPr>
              <a:buFont typeface="Wingdings" pitchFamily="2" charset="2"/>
              <a:buChar char="Ø"/>
            </a:pPr>
            <a:r>
              <a:rPr lang="en-US" dirty="0"/>
              <a:t>making use of Vancouver crime data to identify a safe borough with considerable number of neighborhood for any business to be viable</a:t>
            </a:r>
          </a:p>
          <a:p>
            <a:pPr>
              <a:buFont typeface="Wingdings" pitchFamily="2" charset="2"/>
              <a:buChar char="Ø"/>
            </a:pPr>
            <a:r>
              <a:rPr lang="en-US" dirty="0"/>
              <a:t>by grouping the neighborhoods into clusters to assist the stakeholders by providing them with </a:t>
            </a:r>
            <a:r>
              <a:rPr lang="en-US" dirty="0" err="1"/>
              <a:t>relavent</a:t>
            </a:r>
            <a:r>
              <a:rPr lang="en-US" dirty="0"/>
              <a:t> data about venues and safety of a given neighborhood</a:t>
            </a:r>
          </a:p>
          <a:p>
            <a:pPr>
              <a:buFont typeface="Wingdings" pitchFamily="2" charset="2"/>
              <a:buChar char="Ø"/>
            </a:pPr>
            <a:endParaRPr lang="en-US" dirty="0"/>
          </a:p>
        </p:txBody>
      </p:sp>
    </p:spTree>
    <p:extLst>
      <p:ext uri="{BB962C8B-B14F-4D97-AF65-F5344CB8AC3E}">
        <p14:creationId xmlns:p14="http://schemas.microsoft.com/office/powerpoint/2010/main" val="326830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62DF-EE7E-1546-9591-8B43043C8F22}"/>
              </a:ext>
            </a:extLst>
          </p:cNvPr>
          <p:cNvSpPr>
            <a:spLocks noGrp="1"/>
          </p:cNvSpPr>
          <p:nvPr>
            <p:ph type="title"/>
          </p:nvPr>
        </p:nvSpPr>
        <p:spPr/>
        <p:txBody>
          <a:bodyPr/>
          <a:lstStyle/>
          <a:p>
            <a:r>
              <a:rPr lang="en-CA" b="1" dirty="0"/>
              <a:t>Conclusion</a:t>
            </a:r>
            <a:br>
              <a:rPr lang="en-CA" b="1" dirty="0"/>
            </a:br>
            <a:endParaRPr lang="en-US" dirty="0"/>
          </a:p>
        </p:txBody>
      </p:sp>
      <p:sp>
        <p:nvSpPr>
          <p:cNvPr id="3" name="Content Placeholder 2">
            <a:extLst>
              <a:ext uri="{FF2B5EF4-FFF2-40B4-BE49-F238E27FC236}">
                <a16:creationId xmlns:a16="http://schemas.microsoft.com/office/drawing/2014/main" id="{ABBE5CE6-4233-1C47-BEA3-EA66136D6856}"/>
              </a:ext>
            </a:extLst>
          </p:cNvPr>
          <p:cNvSpPr>
            <a:spLocks noGrp="1"/>
          </p:cNvSpPr>
          <p:nvPr>
            <p:ph idx="1"/>
          </p:nvPr>
        </p:nvSpPr>
        <p:spPr/>
        <p:txBody>
          <a:bodyPr/>
          <a:lstStyle/>
          <a:p>
            <a:r>
              <a:rPr lang="en-US" dirty="0"/>
              <a:t>First: exploring the crime data to understand different types of crimes in all neighborhoods of Vancouver and later categorized them into different boroughs, this helped us group the neighborhoods into boroughs and choose the safest borough.</a:t>
            </a:r>
          </a:p>
          <a:p>
            <a:r>
              <a:rPr lang="en-US" dirty="0"/>
              <a:t>Second: finding the neighborhoods based on the common venues, to choose a neighborhood which best suits the business problem.</a:t>
            </a:r>
          </a:p>
        </p:txBody>
      </p:sp>
    </p:spTree>
    <p:extLst>
      <p:ext uri="{BB962C8B-B14F-4D97-AF65-F5344CB8AC3E}">
        <p14:creationId xmlns:p14="http://schemas.microsoft.com/office/powerpoint/2010/main" val="399042941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25</TotalTime>
  <Words>244</Words>
  <Application>Microsoft Macintosh PowerPoint</Application>
  <PresentationFormat>Widescreen</PresentationFormat>
  <Paragraphs>18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Gill Sans MT</vt:lpstr>
      <vt:lpstr>Wingdings</vt:lpstr>
      <vt:lpstr>Gallery</vt:lpstr>
      <vt:lpstr>Week 5: CAPSTONE</vt:lpstr>
      <vt:lpstr>Business Problem</vt:lpstr>
      <vt:lpstr>NEIGHBOURHOODS BASED ON DIFFERENT CRIME TYPES</vt:lpstr>
      <vt:lpstr>Neighbourhoods with highest and lowest crimes in Vancouver</vt:lpstr>
      <vt:lpstr>Map for crime</vt:lpstr>
      <vt:lpstr>The venue distribution in the neighborhood</vt:lpstr>
      <vt:lpstr>The best location</vt:lpstr>
      <vt:lpstr>Results and Discussion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CAPSTONE</dc:title>
  <dc:creator>Microsoft Office User</dc:creator>
  <cp:lastModifiedBy>Microsoft Office User</cp:lastModifiedBy>
  <cp:revision>4</cp:revision>
  <dcterms:created xsi:type="dcterms:W3CDTF">2021-02-05T08:00:07Z</dcterms:created>
  <dcterms:modified xsi:type="dcterms:W3CDTF">2021-02-05T08:25:55Z</dcterms:modified>
</cp:coreProperties>
</file>